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66" r:id="rId2"/>
    <p:sldId id="274" r:id="rId3"/>
    <p:sldId id="318" r:id="rId4"/>
    <p:sldId id="323" r:id="rId5"/>
    <p:sldId id="317" r:id="rId6"/>
    <p:sldId id="319" r:id="rId7"/>
    <p:sldId id="322" r:id="rId8"/>
    <p:sldId id="321" r:id="rId9"/>
    <p:sldId id="320" r:id="rId10"/>
    <p:sldId id="324" r:id="rId11"/>
    <p:sldId id="325" r:id="rId12"/>
    <p:sldId id="327" r:id="rId13"/>
    <p:sldId id="328" r:id="rId14"/>
    <p:sldId id="326" r:id="rId15"/>
    <p:sldId id="329" r:id="rId16"/>
    <p:sldId id="338" r:id="rId17"/>
    <p:sldId id="334" r:id="rId18"/>
    <p:sldId id="335" r:id="rId19"/>
    <p:sldId id="336" r:id="rId20"/>
    <p:sldId id="330" r:id="rId21"/>
    <p:sldId id="337" r:id="rId22"/>
    <p:sldId id="316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0"/>
    <p:restoredTop sz="94674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E70A-1DB3-4A4C-A04C-3B9EAE9472D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F94CE-1FFB-4946-9A37-D69BFB55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2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883395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9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75779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altLang="ru-RU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5780" name="Shape 9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9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7255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24363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7413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30057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85799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5975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86978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907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97708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5998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25271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84683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3768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9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75779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ru-RU" altLang="ru-RU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5780" name="Shape 9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8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1162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0641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97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6934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5981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198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198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8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8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85800" marR="0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hape 8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Shape 85"/>
          <p:cNvSpPr txBox="1">
            <a:spLocks noChangeArrowheads="1"/>
          </p:cNvSpPr>
          <p:nvPr/>
        </p:nvSpPr>
        <p:spPr bwMode="auto">
          <a:xfrm>
            <a:off x="468313" y="2605088"/>
            <a:ext cx="822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54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Заголовок</a:t>
            </a:r>
          </a:p>
        </p:txBody>
      </p:sp>
      <p:sp>
        <p:nvSpPr>
          <p:cNvPr id="35844" name="Shape 86"/>
          <p:cNvSpPr txBox="1"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36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Подзаголовок презентации</a:t>
            </a:r>
          </a:p>
        </p:txBody>
      </p:sp>
      <p:pic>
        <p:nvPicPr>
          <p:cNvPr id="35845" name="Shape 8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 b="3574"/>
          <a:stretch>
            <a:fillRect/>
          </a:stretch>
        </p:blipFill>
        <p:spPr bwMode="auto">
          <a:xfrm>
            <a:off x="0" y="1484313"/>
            <a:ext cx="91440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Shape 88"/>
          <p:cNvSpPr txBox="1">
            <a:spLocks noChangeArrowheads="1"/>
          </p:cNvSpPr>
          <p:nvPr/>
        </p:nvSpPr>
        <p:spPr bwMode="auto">
          <a:xfrm>
            <a:off x="468313" y="2605088"/>
            <a:ext cx="822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5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ru-RU" altLang="ru-RU" b="1">
                <a:solidFill>
                  <a:srgbClr val="F3F3F3"/>
                </a:solidFill>
                <a:cs typeface="Arial" charset="0"/>
                <a:sym typeface="Arial" charset="0"/>
              </a:rPr>
              <a:t>Цифровая 3D-медицина</a:t>
            </a:r>
          </a:p>
          <a:p>
            <a:pPr algn="ctr" eaLnBrk="1" hangingPunct="1">
              <a:buClr>
                <a:srgbClr val="FFFFFF"/>
              </a:buClr>
              <a:buFont typeface="Calibri" pitchFamily="34" charset="0"/>
              <a:buNone/>
            </a:pPr>
            <a:endParaRPr lang="ru-RU" altLang="ru-RU" sz="3000" b="1">
              <a:solidFill>
                <a:srgbClr val="F3F3F3"/>
              </a:solidFill>
              <a:cs typeface="Arial" charset="0"/>
              <a:sym typeface="Arial" charset="0"/>
            </a:endParaRPr>
          </a:p>
        </p:txBody>
      </p:sp>
      <p:sp>
        <p:nvSpPr>
          <p:cNvPr id="35847" name="Shape 89"/>
          <p:cNvSpPr txBox="1">
            <a:spLocks noChangeArrowheads="1"/>
          </p:cNvSpPr>
          <p:nvPr/>
        </p:nvSpPr>
        <p:spPr bwMode="auto">
          <a:xfrm>
            <a:off x="468313" y="3648075"/>
            <a:ext cx="822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800">
                <a:solidFill>
                  <a:srgbClr val="FFFFFF"/>
                </a:solidFill>
                <a:cs typeface="Arial" charset="0"/>
                <a:sym typeface="Arial" charset="0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35848" name="Shape 90"/>
          <p:cNvSpPr>
            <a:spLocks noChangeArrowheads="1"/>
          </p:cNvSpPr>
          <p:nvPr/>
        </p:nvSpPr>
        <p:spPr bwMode="auto">
          <a:xfrm>
            <a:off x="0" y="5157788"/>
            <a:ext cx="9144000" cy="1700212"/>
          </a:xfrm>
          <a:prstGeom prst="rect">
            <a:avLst/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5849" name="Shape 91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5850" name="Shape 92"/>
          <p:cNvSpPr>
            <a:spLocks noChangeArrowheads="1"/>
          </p:cNvSpPr>
          <p:nvPr/>
        </p:nvSpPr>
        <p:spPr bwMode="auto">
          <a:xfrm>
            <a:off x="1" y="1185863"/>
            <a:ext cx="9144000" cy="4475162"/>
          </a:xfrm>
          <a:prstGeom prst="rect">
            <a:avLst/>
          </a:prstGeom>
          <a:solidFill>
            <a:srgbClr val="1381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140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35851" name="Shape 93"/>
          <p:cNvSpPr txBox="1">
            <a:spLocks noChangeArrowheads="1"/>
          </p:cNvSpPr>
          <p:nvPr/>
        </p:nvSpPr>
        <p:spPr bwMode="auto">
          <a:xfrm>
            <a:off x="468313" y="1484313"/>
            <a:ext cx="8223250" cy="165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</a:pPr>
            <a:r>
              <a:rPr lang="ru-RU" altLang="ru-RU" sz="2800" b="1" dirty="0">
                <a:solidFill>
                  <a:srgbClr val="F3F3F3"/>
                </a:solidFill>
                <a:cs typeface="Arial" charset="0"/>
                <a:sym typeface="Arial" charset="0"/>
              </a:rPr>
              <a:t>ФОРУМ ПО БОЛОНСКОЙ ПОЛИТИКЕ – ПЛАТФОРМА ВЗАИМОДЕЙСТВИЯ УНИВЕРСИТЕТОВ СТРАН ЦЕНТРАЛЬНОЙ АЗИИ И ЕВРОПЫ</a:t>
            </a:r>
          </a:p>
        </p:txBody>
      </p:sp>
      <p:sp>
        <p:nvSpPr>
          <p:cNvPr id="35852" name="Shape 94"/>
          <p:cNvSpPr txBox="1">
            <a:spLocks noChangeArrowheads="1"/>
          </p:cNvSpPr>
          <p:nvPr/>
        </p:nvSpPr>
        <p:spPr bwMode="auto">
          <a:xfrm>
            <a:off x="-21191" y="3529013"/>
            <a:ext cx="9143999" cy="19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2000" dirty="0">
                <a:solidFill>
                  <a:srgbClr val="FFFFFF"/>
                </a:solidFill>
                <a:cs typeface="Arial" charset="0"/>
                <a:sym typeface="Arial" charset="0"/>
              </a:rPr>
              <a:t>А.О. Грудзинский, профессор, д. соц. н.,</a:t>
            </a:r>
          </a:p>
          <a:p>
            <a:pPr algn="ctr" eaLnBrk="1" hangingPunct="1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2000" dirty="0">
                <a:solidFill>
                  <a:srgbClr val="FFFFFF"/>
                </a:solidFill>
              </a:rPr>
              <a:t>директор института экономики и предпринимательства ННГУ,</a:t>
            </a:r>
          </a:p>
          <a:p>
            <a:pPr algn="ctr" eaLnBrk="1" hangingPunct="1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2000" dirty="0">
                <a:solidFill>
                  <a:srgbClr val="FFFFFF"/>
                </a:solidFill>
              </a:rPr>
              <a:t>член Рабочей группы по Болонскому процессу при МОН РФ, представитель России в Консультативной группе </a:t>
            </a:r>
          </a:p>
          <a:p>
            <a:pPr algn="ctr" eaLnBrk="1" hangingPunct="1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2000" dirty="0">
                <a:solidFill>
                  <a:srgbClr val="FFFFFF"/>
                </a:solidFill>
              </a:rPr>
              <a:t>по международному сотрудничеству ЕПВО</a:t>
            </a:r>
            <a:r>
              <a:rPr lang="en-US" altLang="ru-RU" sz="2000" dirty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en-US" altLang="ru-RU" sz="2000" dirty="0">
                <a:solidFill>
                  <a:srgbClr val="FFFFFF"/>
                </a:solidFill>
              </a:rPr>
              <a:t>(BFUG AG1 on international cooperation)</a:t>
            </a:r>
            <a:endParaRPr lang="ru-RU" altLang="ru-RU" sz="2000" dirty="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pic>
        <p:nvPicPr>
          <p:cNvPr id="35853" name="Shape 9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69875"/>
            <a:ext cx="21764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4733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2" y="1124744"/>
            <a:ext cx="833428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Ереванское Коммюнике</a:t>
            </a: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Повышение качества и актуальности обучения и преподавания</a:t>
            </a:r>
          </a:p>
          <a:p>
            <a:pPr lvl="2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студентоцентрированная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учебная среда </a:t>
            </a:r>
          </a:p>
          <a:p>
            <a:pPr lvl="2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	цифровые технологии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Обеспечение востребованности выпускников в течение всей их трудовой жизни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	творчество, инновации и предпринимательство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компетентностный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подход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Инклюзивные образовательные системы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Реализация согласованных структурных реформ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	общая структура степеней и система перевода и 	накопления зачетных единиц,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	общие стандарты и руководства по обеспечению качества,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	сотрудничество в целях мобильности,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	совместные программы и дипломы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89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9498" y="1484784"/>
            <a:ext cx="77689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2F5597"/>
                </a:solidFill>
              </a:rPr>
              <a:t>Утвержденные политические меры</a:t>
            </a:r>
            <a:endParaRPr lang="ru-RU" sz="2400" dirty="0">
              <a:solidFill>
                <a:srgbClr val="2F5597"/>
              </a:solidFill>
            </a:endParaRPr>
          </a:p>
          <a:p>
            <a:r>
              <a:rPr lang="ru-RU" sz="2400" b="1" dirty="0">
                <a:solidFill>
                  <a:srgbClr val="2F5597"/>
                </a:solidFill>
              </a:rPr>
              <a:t> </a:t>
            </a:r>
            <a:endParaRPr lang="ru-RU" sz="2400" dirty="0">
              <a:solidFill>
                <a:srgbClr val="2F5597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2F5597"/>
                </a:solidFill>
              </a:rPr>
              <a:t>обновленные </a:t>
            </a:r>
            <a:r>
              <a:rPr lang="ru-RU" sz="2400" b="1" dirty="0">
                <a:solidFill>
                  <a:srgbClr val="2F5597"/>
                </a:solidFill>
              </a:rPr>
              <a:t>Стандарты и рекомендации по обеспечению качества</a:t>
            </a:r>
            <a:r>
              <a:rPr lang="en-US" sz="2400" b="1" dirty="0">
                <a:solidFill>
                  <a:srgbClr val="2F5597"/>
                </a:solidFill>
              </a:rPr>
              <a:t> </a:t>
            </a:r>
            <a:r>
              <a:rPr lang="en-US" sz="2400" dirty="0">
                <a:solidFill>
                  <a:srgbClr val="2F5597"/>
                </a:solidFill>
              </a:rPr>
              <a:t>(</a:t>
            </a:r>
            <a:r>
              <a:rPr lang="en-US" sz="2400" b="1" dirty="0">
                <a:solidFill>
                  <a:srgbClr val="2F5597"/>
                </a:solidFill>
              </a:rPr>
              <a:t>ESG</a:t>
            </a:r>
            <a:r>
              <a:rPr lang="en-US" sz="2400" dirty="0">
                <a:solidFill>
                  <a:srgbClr val="2F5597"/>
                </a:solidFill>
              </a:rPr>
              <a:t>)</a:t>
            </a:r>
            <a:r>
              <a:rPr lang="ru-RU" sz="2400" b="1" dirty="0">
                <a:solidFill>
                  <a:srgbClr val="2F5597"/>
                </a:solidFill>
              </a:rPr>
              <a:t> </a:t>
            </a:r>
            <a:r>
              <a:rPr lang="ru-RU" sz="2400" dirty="0">
                <a:solidFill>
                  <a:srgbClr val="2F5597"/>
                </a:solidFill>
              </a:rPr>
              <a:t>в Европейском пространстве высшего образования,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2F5597"/>
                </a:solidFill>
              </a:rPr>
              <a:t>Европейский подход к обеспечению </a:t>
            </a:r>
            <a:r>
              <a:rPr lang="ru-RU" sz="2400" b="1" dirty="0">
                <a:solidFill>
                  <a:srgbClr val="2F5597"/>
                </a:solidFill>
              </a:rPr>
              <a:t>качества совместных программ</a:t>
            </a:r>
            <a:r>
              <a:rPr lang="ru-RU" sz="2400" dirty="0">
                <a:solidFill>
                  <a:srgbClr val="2F5597"/>
                </a:solidFill>
              </a:rPr>
              <a:t>,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2F5597"/>
                </a:solidFill>
              </a:rPr>
              <a:t>обновленное </a:t>
            </a:r>
            <a:r>
              <a:rPr lang="ru-RU" sz="2400" b="1" dirty="0">
                <a:solidFill>
                  <a:srgbClr val="2F5597"/>
                </a:solidFill>
              </a:rPr>
              <a:t>Руководство</a:t>
            </a:r>
            <a:r>
              <a:rPr lang="ru-RU" sz="2400" dirty="0">
                <a:solidFill>
                  <a:srgbClr val="2F5597"/>
                </a:solidFill>
              </a:rPr>
              <a:t> пользователей </a:t>
            </a:r>
            <a:r>
              <a:rPr lang="ru-RU" sz="2400" b="1" dirty="0">
                <a:solidFill>
                  <a:srgbClr val="2F5597"/>
                </a:solidFill>
              </a:rPr>
              <a:t>Европейской системы перевода и накопления зачетных единиц</a:t>
            </a:r>
            <a:r>
              <a:rPr lang="en-US" sz="2400" b="1" dirty="0">
                <a:solidFill>
                  <a:srgbClr val="2F5597"/>
                </a:solidFill>
              </a:rPr>
              <a:t> </a:t>
            </a:r>
            <a:r>
              <a:rPr lang="en-US" sz="2400" dirty="0">
                <a:solidFill>
                  <a:srgbClr val="2F5597"/>
                </a:solidFill>
              </a:rPr>
              <a:t>(</a:t>
            </a:r>
            <a:r>
              <a:rPr lang="en-US" sz="2400" b="1" dirty="0">
                <a:solidFill>
                  <a:srgbClr val="2F5597"/>
                </a:solidFill>
              </a:rPr>
              <a:t>ECTS</a:t>
            </a:r>
            <a:r>
              <a:rPr lang="en-US" sz="2400" dirty="0">
                <a:solidFill>
                  <a:srgbClr val="2F5597"/>
                </a:solidFill>
              </a:rPr>
              <a:t>)</a:t>
            </a:r>
            <a:endParaRPr lang="ru-RU" sz="2400" dirty="0">
              <a:solidFill>
                <a:srgbClr val="2F559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6991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9498" y="1844824"/>
            <a:ext cx="7633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Форум по Болонской политике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Bologna Policy Forum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Цель </a:t>
            </a:r>
            <a:r>
              <a:rPr lang="mr-IN" sz="2400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политический диалог по отдельным вопросам (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мобильность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обеспечение качества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признание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управление и т.п.) или в целом по вопросам реформ высшего образования со странами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не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входящими в ЕПВО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800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988840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Резолюции Форумов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по Болонской политике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2009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Лювенская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Резолюция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2010 Венская Резолюция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2012 Бухарестская Резолюция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2015 Ереванская Резолюция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9936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65" y="1102578"/>
            <a:ext cx="76969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Ереванская Резолюция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Форума по Болонской политике 2015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Мы будем основываться на том, что у нас есть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общего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одновременно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позволяя каждой системе образования в отдельности использовать свои сильные стороны и традиции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Разнообразие и различные аспекты политического диалога подразумевают вовлечение всех уровней: регионального, национального и институционального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4645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68760"/>
            <a:ext cx="77048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Ереванская Резолюция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Форума по Болонской политике 2015</a:t>
            </a:r>
          </a:p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Четвертый (Ереванский) Форум по Болонской политике посвящен укреплению сотрудничества между Европейским пространством высшего образования и странами Ближнего Востока, Северной Африки 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Азии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которые граничат со странами Европейского пространства высшего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42317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48015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Страны Центральной Азии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98" y="1548026"/>
            <a:ext cx="6351770" cy="500849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979712" y="1916832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24487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6876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Ереванская Резолюция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Форума по Болонской политике 2015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Приоритеты: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разработка национальных рамок квалификаций, в том числе разработка методологии обеспечения совместимости национальных рамок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достижение взаимного признания квалификаций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сотрудничество в разработке и внедрении системы перевода зачётных единиц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внедрение  инструментов, необходимых для создания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студентоцентрированной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среды обучения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7656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556792"/>
            <a:ext cx="77048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Форум по Болонской политике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Париж, 2018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Подготовкой Форума занимается Консультативная группа по международному сотрудничеству 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Advisory Group on EHEA international cooperation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Группы по координации Болонского процесса 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Bologna Follow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Up Group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BFUG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246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556792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Форум по Болонской политике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Париж, 2018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(Информация на декабрь 2017)</a:t>
            </a:r>
          </a:p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Предполагаемая общая тема Форума: </a:t>
            </a:r>
          </a:p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«Роль высшего образования в изменяющемся обществе»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Предполагаемые основные темы: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расширение доступа к высшему образованию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социальная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инклюзивность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высшего образования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роль университетов в гражданском обществе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5892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Нижний Новгород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60" y="1203248"/>
            <a:ext cx="4631540" cy="29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60" y="4194524"/>
            <a:ext cx="4631540" cy="26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270"/>
            <a:ext cx="4544880" cy="565810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403648" y="1027175"/>
            <a:ext cx="1152128" cy="745641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11760" y="2132856"/>
            <a:ext cx="2100700" cy="745641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589240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27467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2" y="1412776"/>
            <a:ext cx="81403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Форум по Болонской политике </a:t>
            </a:r>
          </a:p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может стать институциональной платформой сотрудничества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университетов стран Центральной Азии и Европы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по основным представляющим взаимный интерес направлениям, таким как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национальные рамки квалификаций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обеспечение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качества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мобильность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признание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дипломов, при этом оставляя свободу каждому университету использовать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свои сильные стороны и традиции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63074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1654" y="1351772"/>
            <a:ext cx="59888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Журнал «Высшее образование в России»</a:t>
            </a:r>
          </a:p>
          <a:p>
            <a:pPr algn="ctr"/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http://vovr.elpub.ru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/>
          </a:p>
          <a:p>
            <a:pPr algn="ctr"/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Камынина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Н.Р., Грудзинский А.О. Россия в Болонском процессе: цель – повышение конкурентоспособности высшего образования//Высшее образование в России. 2017. №8-9.</a:t>
            </a:r>
          </a:p>
        </p:txBody>
      </p:sp>
      <p:pic>
        <p:nvPicPr>
          <p:cNvPr id="1026" name="Picture 2" descr="C:\Users\АОГ\Dropbox\Алматы\cover_VOv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7241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78289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Shape 90"/>
          <p:cNvSpPr>
            <a:spLocks noChangeArrowheads="1"/>
          </p:cNvSpPr>
          <p:nvPr/>
        </p:nvSpPr>
        <p:spPr bwMode="auto">
          <a:xfrm>
            <a:off x="0" y="1185863"/>
            <a:ext cx="9144000" cy="5672137"/>
          </a:xfrm>
          <a:prstGeom prst="rect">
            <a:avLst/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5849" name="Shape 91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35853" name="Shape 9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69875"/>
            <a:ext cx="21764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23" y="5805491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68" y="881063"/>
            <a:ext cx="6393957" cy="48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708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Университет</a:t>
            </a:r>
          </a:p>
        </p:txBody>
      </p:sp>
      <p:pic>
        <p:nvPicPr>
          <p:cNvPr id="2051" name="Picture 3" descr="C:\Users\АОГ\Dropbox\Алма-Ата\НИ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81176"/>
            <a:ext cx="7800976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ОГ\Dropbox\Алма-Ата\5-100 ННГ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7839076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ОГ\Dropbox\Алма-Ата\5-100 лог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17335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3364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Университет</a:t>
            </a:r>
          </a:p>
        </p:txBody>
      </p:sp>
      <p:pic>
        <p:nvPicPr>
          <p:cNvPr id="2050" name="Picture 2" descr="C:\Users\АОГ\Dropbox\Алма-Ата\Факты и цифр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1"/>
            <a:ext cx="5976664" cy="53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3511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143" y="1484784"/>
            <a:ext cx="72373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1998 году подписана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Сорбонская декларация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(Париж) министрами образования 4 стран – Франции, Германии, Великобритании и Италии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1999 году подписана 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  Болонская декларация 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    министрами образования 29 европейских стран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2003 году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Россия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на встрече министров образования Европы в Берлине подписала Болонскую декларацию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2010 году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Казахстан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стал членом Болонского процесса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Изображение 4" descr="BP_Logo rgb vertical 517X7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" y="1523421"/>
            <a:ext cx="1480273" cy="2035733"/>
          </a:xfrm>
          <a:prstGeom prst="rect">
            <a:avLst/>
          </a:prstGeom>
        </p:spPr>
      </p:pic>
      <p:pic>
        <p:nvPicPr>
          <p:cNvPr id="8" name="Изображение 10" descr="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" y="3861048"/>
            <a:ext cx="1323956" cy="936104"/>
          </a:xfrm>
          <a:prstGeom prst="rect">
            <a:avLst/>
          </a:prstGeom>
        </p:spPr>
      </p:pic>
      <p:pic>
        <p:nvPicPr>
          <p:cNvPr id="3074" name="Picture 2" descr="C:\Users\АОГ\Dropbox\Алма-Ата\Flag_of_Kazakhstan_565459.5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5301208"/>
            <a:ext cx="1404615" cy="7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2750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2000" b="1" dirty="0">
                <a:solidFill>
                  <a:schemeClr val="lt1"/>
                </a:solidFill>
              </a:rPr>
              <a:t>Болонский процесс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7" y="1200219"/>
            <a:ext cx="65689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Целью Болонского процесса является создание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Европейского пространства высшего образования (ЕПВО)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2010 году на Министерской конференции в Вене и Будапеште  было объявлено о его создании.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настоящее время членами ЕПВО являются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48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государств 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Европейская Комиссия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2010-2020 годы объявлены новым этапом развития Болонского процесса – периодом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консолидации ЕПВО</a:t>
            </a:r>
          </a:p>
        </p:txBody>
      </p:sp>
      <p:pic>
        <p:nvPicPr>
          <p:cNvPr id="11" name="Изображение 9" descr="eur-he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2" y="1196752"/>
            <a:ext cx="1960395" cy="2446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417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918" y="1484784"/>
            <a:ext cx="79129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Чтобы стать членом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ЕПВО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 государство  должно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подписать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Европейскую культурную конвенцию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заявить о желании реализовывать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цели Болонского процесса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своей системе высшего образования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2" algn="just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Конвенция направлена на содействие тому, чтобы граждане всех государств-членов и таких других европейских государств, которые могут присоединиться к ней, изучали языки, историю и культуру других стран и культуру, общую для всех них.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АОГ\Dropbox\Алма-Ата\Counc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8" y="3212976"/>
            <a:ext cx="1512168" cy="115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0961" y="3141548"/>
            <a:ext cx="550385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Европейская культурная конвенция - это европейский договор № 18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Совета Европы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, изначально подписанный в 1954 году в Париже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3496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96050" y="1340768"/>
            <a:ext cx="4176464" cy="18002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Конференций Министров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образования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стран-участников 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1999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года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Изображение 3" descr="HRKH93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" y="3807346"/>
            <a:ext cx="4536504" cy="3024336"/>
          </a:xfrm>
          <a:prstGeom prst="rect">
            <a:avLst/>
          </a:prstGeom>
        </p:spPr>
      </p:pic>
      <p:pic>
        <p:nvPicPr>
          <p:cNvPr id="8" name="Изображение 1" descr="7907_en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34" y="1124743"/>
            <a:ext cx="4591466" cy="305017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103504" cy="114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590" y="5661248"/>
            <a:ext cx="4411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Министерская конференция 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23-25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мая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2018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Париж 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6942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4400" y="518550"/>
            <a:ext cx="1817674" cy="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68312" y="483910"/>
            <a:ext cx="3825298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Болонский процесс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080" y="1196752"/>
            <a:ext cx="833216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Болонский «Кодекс»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4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1999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Болонская Декларация - начало   Болонского процесса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2001 Пражское Коммюнике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2003 Берлинское Коммюнике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2005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Бергенское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Коммюнике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2007 Лондонское Коммюнике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2009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Лювенское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Коммюнике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2010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Будапештско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-Венская Декларация </a:t>
            </a:r>
            <a:r>
              <a:rPr lang="mr-IN" sz="32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запуск ЕПВО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2012 Бухарестское Коммюнике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2015 Ереванское  Коммюнике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0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1251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713</Words>
  <Application>Microsoft Office PowerPoint</Application>
  <PresentationFormat>Экран (4:3)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MS PGothic</vt:lpstr>
      <vt:lpstr>Arial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АОГ</dc:creator>
  <cp:lastModifiedBy>User</cp:lastModifiedBy>
  <cp:revision>98</cp:revision>
  <cp:lastPrinted>2017-12-04T09:38:32Z</cp:lastPrinted>
  <dcterms:modified xsi:type="dcterms:W3CDTF">2017-12-20T09:39:08Z</dcterms:modified>
</cp:coreProperties>
</file>